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360" r:id="rId3"/>
    <p:sldId id="364" r:id="rId4"/>
    <p:sldId id="363" r:id="rId5"/>
    <p:sldId id="353" r:id="rId6"/>
    <p:sldId id="365" r:id="rId7"/>
    <p:sldId id="366" r:id="rId8"/>
    <p:sldId id="367" r:id="rId9"/>
    <p:sldId id="371" r:id="rId10"/>
    <p:sldId id="368" r:id="rId11"/>
    <p:sldId id="370" r:id="rId12"/>
    <p:sldId id="361" r:id="rId13"/>
    <p:sldId id="306" r:id="rId14"/>
    <p:sldId id="355" r:id="rId15"/>
    <p:sldId id="362" r:id="rId16"/>
    <p:sldId id="307" r:id="rId17"/>
  </p:sldIdLst>
  <p:sldSz cx="12192000" cy="6858000"/>
  <p:notesSz cx="6858000" cy="9144000"/>
  <p:embeddedFontLst>
    <p:embeddedFont>
      <p:font typeface="Agency FB" panose="020B0503020202020204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E21"/>
    <a:srgbClr val="102023"/>
    <a:srgbClr val="00B050"/>
    <a:srgbClr val="023876"/>
    <a:srgbClr val="003B75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1093" autoAdjust="0"/>
  </p:normalViewPr>
  <p:slideViewPr>
    <p:cSldViewPr snapToGrid="0">
      <p:cViewPr varScale="1">
        <p:scale>
          <a:sx n="110" d="100"/>
          <a:sy n="110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58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268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9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Optimización del riego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Frecuencia y cantidad de riego: Ajustar los horarios y volúmenes de agua según las necesidades específicas del cultivo y la fase fenológica, evitando el estrés hídrico o el exceso de agua que podría causar enfermedades o lixiviación de nutrientes.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Programación basada en clima: Utilizar los datos de temperatura y humedad del suelo para prever periodos secos o lluviosos, y ajustar los planes de riego en consecuencia.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Manejo del suelo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Elección de cultivos adecuados: Basar la selección de cultivos en las características del suelo (pH, textura, capacidad de retención de agua) para maximizar la productividad.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Fertilización precisa: Ajustar las dosis de fertilizantes según el tipo de suelo y las necesidades del cultivo en cada fase fenológica, evitando el desperdicio y la contaminación ambiental.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Rotación de cultivos: Planificar ciclos de rotación para mantener la salud del suelo y prevenir el agotamiento de nutrientes.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Gestión de la fase fenológica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Planeación de labores agrícolas: Programar actividades como poda, aplicación de fertilizantes o control de plagas y enfermedades según la etapa de desarrollo del cultivo.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Detección de necesidades críticas: Identificar momentos clave en los que los cultivos son más vulnerables (floración, cuajado de frutos) para priorizar el manejo adecuado de agua, nutrientes y protección.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Reducción de costos y aumento de ingresos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Agricultura de precisión: Empleo de los datos recolectados para aplicar insumos de manera localizada, reduciendo costos.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Identificar patrones comunes entre productores para coordinar compras de insumos o acceso a tecnologías como estaciones meteorológicas o sensores de humedad.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Adaptación al cambio climático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Identificación de riesgos climáticos: Usar los datos históricos de temperatura y humedad para anticipar cambios en las condiciones ambientales y diseñar estrategias de mitigación.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variedades resistentes: Con base en las características del suelo y clima, promover el uso de variedades de cultivos más resilientes al estrés hídrico o térmico. 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565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215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58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5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6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55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87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224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3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4B12878-C0F1-8565-D5D1-846EB6B68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1" y="-126250"/>
            <a:ext cx="12574491" cy="7073150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D75DA-08A6-50B7-C811-D87CE8D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049" y="636662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fld id="{52E6BA44-7E16-455D-9E1C-D100C0DD5F0B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762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Calle 37 ½ , No. 4009, Chihuahua, México 31060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3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60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13.pn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microsoft.com/office/2007/relationships/hdphoto" Target="../media/hdphoto1.wdp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9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81.png"/><Relationship Id="rId7" Type="http://schemas.microsoft.com/office/2007/relationships/hdphoto" Target="../media/hdphoto5.wdp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microsoft.com/office/2007/relationships/hdphoto" Target="../media/hdphoto6.wdp"/><Relationship Id="rId1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sv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jpe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6E83D1B-01E0-4CC7-B453-501433D9C352}"/>
              </a:ext>
            </a:extLst>
          </p:cNvPr>
          <p:cNvGrpSpPr/>
          <p:nvPr/>
        </p:nvGrpSpPr>
        <p:grpSpPr>
          <a:xfrm>
            <a:off x="206405" y="270540"/>
            <a:ext cx="2973675" cy="820061"/>
            <a:chOff x="499774" y="1314450"/>
            <a:chExt cx="6120101" cy="1687761"/>
          </a:xfrm>
        </p:grpSpPr>
        <p:sp>
          <p:nvSpPr>
            <p:cNvPr id="4" name="Google Shape;58;p1">
              <a:extLst>
                <a:ext uri="{FF2B5EF4-FFF2-40B4-BE49-F238E27FC236}">
                  <a16:creationId xmlns:a16="http://schemas.microsoft.com/office/drawing/2014/main" id="{A1B6BE5B-7085-49C6-82BC-142CF1E36AFB}"/>
                </a:ext>
              </a:extLst>
            </p:cNvPr>
            <p:cNvSpPr txBox="1"/>
            <p:nvPr/>
          </p:nvSpPr>
          <p:spPr>
            <a:xfrm>
              <a:off x="499774" y="2495548"/>
              <a:ext cx="6120101" cy="506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u="none" strike="noStrike" cap="none" spc="3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Tecnologías</a:t>
              </a:r>
              <a:r>
                <a:rPr lang="en-US" sz="1000" b="1" i="1" u="none" strike="noStrike" cap="none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 para un </a:t>
              </a:r>
              <a:r>
                <a:rPr lang="en-US" sz="1000" b="1" i="1" u="none" strike="noStrike" cap="none" spc="3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mañana</a:t>
              </a:r>
              <a:endParaRPr sz="3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438040-4665-4559-9DF0-11482CC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36" r="8291" b="25248"/>
            <a:stretch/>
          </p:blipFill>
          <p:spPr>
            <a:xfrm>
              <a:off x="614074" y="1314450"/>
              <a:ext cx="6005801" cy="1352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29A0F52A-7CEE-48DD-804F-AE1B2395D370}"/>
              </a:ext>
            </a:extLst>
          </p:cNvPr>
          <p:cNvSpPr txBox="1"/>
          <p:nvPr/>
        </p:nvSpPr>
        <p:spPr>
          <a:xfrm>
            <a:off x="261942" y="2669659"/>
            <a:ext cx="7167880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Transforma tu agricultura ahora. Descubre la innovación con DTA-Agrícola. Tecnologías para un mañana.</a:t>
            </a:r>
          </a:p>
        </p:txBody>
      </p:sp>
    </p:spTree>
    <p:extLst>
      <p:ext uri="{BB962C8B-B14F-4D97-AF65-F5344CB8AC3E}">
        <p14:creationId xmlns:p14="http://schemas.microsoft.com/office/powerpoint/2010/main" val="106535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6. Monitoreo y control en tiempo real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8" r="33728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upo 45">
            <a:extLst>
              <a:ext uri="{FF2B5EF4-FFF2-40B4-BE49-F238E27FC236}">
                <a16:creationId xmlns:a16="http://schemas.microsoft.com/office/drawing/2014/main" id="{9F62755E-71A9-4197-805B-956CF88E9979}"/>
              </a:ext>
            </a:extLst>
          </p:cNvPr>
          <p:cNvGrpSpPr/>
          <p:nvPr/>
        </p:nvGrpSpPr>
        <p:grpSpPr>
          <a:xfrm>
            <a:off x="3613646" y="1513831"/>
            <a:ext cx="3906658" cy="2889068"/>
            <a:chOff x="3985320" y="2714898"/>
            <a:chExt cx="4411559" cy="326245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74556F9-4272-4226-B682-E94ADA1B9C77}"/>
                </a:ext>
              </a:extLst>
            </p:cNvPr>
            <p:cNvGrpSpPr/>
            <p:nvPr/>
          </p:nvGrpSpPr>
          <p:grpSpPr>
            <a:xfrm>
              <a:off x="3985320" y="2714898"/>
              <a:ext cx="3736046" cy="2840394"/>
              <a:chOff x="4563291" y="1323703"/>
              <a:chExt cx="5234759" cy="3979817"/>
            </a:xfrm>
          </p:grpSpPr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1C024F38-4646-48EF-A626-575A13E9B7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70" t="14587" r="7070" b="20137"/>
              <a:stretch/>
            </p:blipFill>
            <p:spPr>
              <a:xfrm>
                <a:off x="4563291" y="1323703"/>
                <a:ext cx="5234759" cy="3979817"/>
              </a:xfrm>
              <a:prstGeom prst="rect">
                <a:avLst/>
              </a:prstGeom>
            </p:spPr>
          </p:pic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D3F9B82F-753C-409B-B541-021789A0E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8458" y="1400361"/>
                <a:ext cx="5169592" cy="2832005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13053213-C514-46C8-AE83-D1DB04096F77}"/>
                </a:ext>
              </a:extLst>
            </p:cNvPr>
            <p:cNvGrpSpPr/>
            <p:nvPr/>
          </p:nvGrpSpPr>
          <p:grpSpPr>
            <a:xfrm>
              <a:off x="5963991" y="4433073"/>
              <a:ext cx="2309647" cy="1544280"/>
              <a:chOff x="5110551" y="1942758"/>
              <a:chExt cx="2309647" cy="1544280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85E6B3A8-A326-4E18-9325-A9C5098900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399" t="21206" r="6907" b="20889"/>
              <a:stretch/>
            </p:blipFill>
            <p:spPr>
              <a:xfrm>
                <a:off x="5110551" y="1942758"/>
                <a:ext cx="2309647" cy="1544280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72066CE9-B33B-4F4B-B3D7-F5F80B40EE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306" r="1953" b="2527"/>
              <a:stretch/>
            </p:blipFill>
            <p:spPr>
              <a:xfrm>
                <a:off x="5182594" y="2041525"/>
                <a:ext cx="2154832" cy="1355725"/>
              </a:xfrm>
              <a:prstGeom prst="rect">
                <a:avLst/>
              </a:prstGeom>
            </p:spPr>
          </p:pic>
        </p:grp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A2489B5-AC7B-43BE-87EF-B3E0A6D2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6462" y="3432219"/>
              <a:ext cx="930417" cy="1921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1AFC0C-1AA7-4537-A03E-F74934AA28AB}"/>
              </a:ext>
            </a:extLst>
          </p:cNvPr>
          <p:cNvGrpSpPr/>
          <p:nvPr/>
        </p:nvGrpSpPr>
        <p:grpSpPr>
          <a:xfrm>
            <a:off x="7714459" y="1604963"/>
            <a:ext cx="1066782" cy="3645571"/>
            <a:chOff x="7714459" y="1604963"/>
            <a:chExt cx="1066782" cy="364557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6E08839-971A-407B-988E-BBC2D94F83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3269091"/>
              <a:ext cx="734448" cy="1981443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CA8E4C19-B78F-4659-87CE-BB35D24FF1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3075257"/>
              <a:ext cx="729686" cy="1825356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3371F905-EE36-4768-B22A-00E908CF8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2872929"/>
              <a:ext cx="729686" cy="1631517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46EAAEC9-64BB-43F2-AB3D-6A8629F15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8627" y="1604963"/>
              <a:ext cx="732614" cy="665741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D71A0837-007F-4BC2-BF1F-BBABAA1A19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3863" y="2305050"/>
              <a:ext cx="734448" cy="16322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6D62F1F-E471-4CF5-8B4C-92C6DB77C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265942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48544EA-DAF1-4275-870B-9A390B52CC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46827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67CCC62-DD2D-4A87-A60A-9BE3D4462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59" y="2670598"/>
              <a:ext cx="345600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A48CB37A-43C8-4D2C-9910-39044B9D0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872926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CB4CD921-2F6D-4C0B-972A-00A1B32D47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075254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934E020F-ADF0-40A3-A4F4-83E26CD742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27758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AEB47D57-0856-4496-B867-48EBA306F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2670598"/>
              <a:ext cx="734448" cy="1148928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63F9C71B-D712-4014-ACAD-DA13A124BF3A}"/>
              </a:ext>
            </a:extLst>
          </p:cNvPr>
          <p:cNvGrpSpPr/>
          <p:nvPr/>
        </p:nvGrpSpPr>
        <p:grpSpPr>
          <a:xfrm>
            <a:off x="3654833" y="4786395"/>
            <a:ext cx="4790126" cy="1389928"/>
            <a:chOff x="351785" y="1058842"/>
            <a:chExt cx="11488429" cy="3333543"/>
          </a:xfrm>
        </p:grpSpPr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5EDF840C-1972-41C7-9695-71FE013C6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D93F00DB-6971-444C-937D-CC595ECB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D5FF4E46-75E6-428D-9BC5-04311619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F062872-A993-41AA-81B5-7BD53C5F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36686C04-84CF-4309-B19F-1ACCA721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F220F62-DAC1-4E4E-94DE-ADC5F99899E8}"/>
              </a:ext>
            </a:extLst>
          </p:cNvPr>
          <p:cNvSpPr txBox="1"/>
          <p:nvPr/>
        </p:nvSpPr>
        <p:spPr>
          <a:xfrm>
            <a:off x="8643584" y="1406010"/>
            <a:ext cx="3313466" cy="4093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Todas tus parcelas, sistemas de riego y bombeo en un solo lugar.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Monitorea y controla tus: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Sensores.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Sistemas estacionarios.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Sistemas de movimiento continuo.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Consulta las fichas técnicas de los cultivos.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Programa el riego de cada parcela.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Recibe alertas y notificaciones.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Gestiona tus usuarios.</a:t>
            </a:r>
            <a:endParaRPr lang="es-MX" sz="2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77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7. Seguridad en la producción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D21752-9E00-4C13-BD26-5B98CA7ED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5" r="47238"/>
          <a:stretch/>
        </p:blipFill>
        <p:spPr>
          <a:xfrm>
            <a:off x="-12926" y="-163235"/>
            <a:ext cx="3276091" cy="667840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6C7BF9A-9AB7-493C-981C-CABD6E5F2B2D}"/>
              </a:ext>
            </a:extLst>
          </p:cNvPr>
          <p:cNvGrpSpPr/>
          <p:nvPr/>
        </p:nvGrpSpPr>
        <p:grpSpPr>
          <a:xfrm>
            <a:off x="3820262" y="1843464"/>
            <a:ext cx="7807014" cy="3293209"/>
            <a:chOff x="3820262" y="1843464"/>
            <a:chExt cx="7807014" cy="3293209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843464"/>
              <a:ext cx="7003025" cy="3293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Garantiza el riego uniforme y elimina la variabilidad, reduciendo el riesgo de estrés hídrico y mejorando la salud general de las plantas.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Logra una respuesta rápida a cualquier problema, como fugas o fallos en el sistema, asegura que los cultivos no sufran daños por falta o exceso de agua.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educe costos</a:t>
              </a: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y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 minimiza el impacto ambiental, mantén segura tu producción incluso en condiciones de sequía o restricciones de agua.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8C30FB3-C071-4EF6-85F7-AB6E68A1C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0262" y="1972929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0E16038-8D24-4026-BC46-13714324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0453" y="3174874"/>
              <a:ext cx="619200" cy="619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D96F2EF9-8815-4F42-9B3D-0828C3FD2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20262" y="437643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0179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0BAFEC40-2178-4EC7-AA45-25BAEC163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1A9712D-08E0-47C8-AC23-65F6D39E8DA2}"/>
              </a:ext>
            </a:extLst>
          </p:cNvPr>
          <p:cNvGrpSpPr/>
          <p:nvPr/>
        </p:nvGrpSpPr>
        <p:grpSpPr>
          <a:xfrm>
            <a:off x="3933586" y="1523337"/>
            <a:ext cx="6811428" cy="4285789"/>
            <a:chOff x="2424758" y="1283314"/>
            <a:chExt cx="7438203" cy="4845585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853D663A-ACCB-43BC-A74F-A195D163D510}"/>
                </a:ext>
              </a:extLst>
            </p:cNvPr>
            <p:cNvCxnSpPr>
              <a:stCxn id="31" idx="2"/>
              <a:endCxn id="28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EFDA66C-DFB2-41F0-9F34-D24A92FD8806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16F57F72-CADF-4676-A70A-6B7EAD8BFACE}"/>
                </a:ext>
              </a:extLst>
            </p:cNvPr>
            <p:cNvCxnSpPr>
              <a:stCxn id="34" idx="2"/>
              <a:endCxn id="32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220B67A2-A88C-44E6-BFDF-232C01B32877}"/>
                </a:ext>
              </a:extLst>
            </p:cNvPr>
            <p:cNvCxnSpPr>
              <a:stCxn id="37" idx="2"/>
              <a:endCxn id="35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ED9C975-CACE-4DFF-8A26-DB9EF88B9D00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36" name="Arco 35">
                <a:extLst>
                  <a:ext uri="{FF2B5EF4-FFF2-40B4-BE49-F238E27FC236}">
                    <a16:creationId xmlns:a16="http://schemas.microsoft.com/office/drawing/2014/main" id="{6BCDC3AA-63CC-49DB-818B-BAF6341189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7" name="Arco 36">
                <a:extLst>
                  <a:ext uri="{FF2B5EF4-FFF2-40B4-BE49-F238E27FC236}">
                    <a16:creationId xmlns:a16="http://schemas.microsoft.com/office/drawing/2014/main" id="{69113694-B466-4FDF-95D6-B3CC59AC17B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D93CF88-6266-46DF-B5A2-AE1A81B6986D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34" name="Arco 33">
                <a:extLst>
                  <a:ext uri="{FF2B5EF4-FFF2-40B4-BE49-F238E27FC236}">
                    <a16:creationId xmlns:a16="http://schemas.microsoft.com/office/drawing/2014/main" id="{53351A86-9E8E-42FF-BA13-78C1DE6BE9EC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5" name="Arco 34">
                <a:extLst>
                  <a:ext uri="{FF2B5EF4-FFF2-40B4-BE49-F238E27FC236}">
                    <a16:creationId xmlns:a16="http://schemas.microsoft.com/office/drawing/2014/main" id="{2F21A138-0FCF-4584-ADBF-C89D7515C71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6CFC11E-B1F2-4697-B2AF-42771FAF1FED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32" name="Arco 31">
                <a:extLst>
                  <a:ext uri="{FF2B5EF4-FFF2-40B4-BE49-F238E27FC236}">
                    <a16:creationId xmlns:a16="http://schemas.microsoft.com/office/drawing/2014/main" id="{943DA07C-920D-45E8-BEA3-0A9C1D48657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3" name="Arco 32">
                <a:extLst>
                  <a:ext uri="{FF2B5EF4-FFF2-40B4-BE49-F238E27FC236}">
                    <a16:creationId xmlns:a16="http://schemas.microsoft.com/office/drawing/2014/main" id="{218E512E-4AF5-41BF-98E9-385ECFFD753D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B1D275A5-8115-4DCA-B2BC-0858B0267ED6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30" name="Arco 29">
                <a:extLst>
                  <a:ext uri="{FF2B5EF4-FFF2-40B4-BE49-F238E27FC236}">
                    <a16:creationId xmlns:a16="http://schemas.microsoft.com/office/drawing/2014/main" id="{0D45772E-60FE-46B1-BAB1-CFBFFCECDFB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1" name="Arco 30">
                <a:extLst>
                  <a:ext uri="{FF2B5EF4-FFF2-40B4-BE49-F238E27FC236}">
                    <a16:creationId xmlns:a16="http://schemas.microsoft.com/office/drawing/2014/main" id="{56F493D7-8195-4B48-89A8-63E12B87883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C6D7E4D-66FC-42A5-9EC5-573C0788C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1725589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06CBCEF-3DE0-4C5E-9C5F-BE00B74F4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2724885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EB687F6-E62B-4BBC-8D9F-4C53C6AB8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3724181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16EEAB1-1F08-4DB9-992C-1027FC7FB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4723477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D29CB2F-AC1E-41C7-893A-0EDD4136F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5722774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1E67BA8D-235B-4BAC-AE31-6F6CE357F2EA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8" name="Arco 27">
                <a:extLst>
                  <a:ext uri="{FF2B5EF4-FFF2-40B4-BE49-F238E27FC236}">
                    <a16:creationId xmlns:a16="http://schemas.microsoft.com/office/drawing/2014/main" id="{BE0AC946-6BAD-48CF-A7A5-681C1D083D51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9" name="Arco 28">
                <a:extLst>
                  <a:ext uri="{FF2B5EF4-FFF2-40B4-BE49-F238E27FC236}">
                    <a16:creationId xmlns:a16="http://schemas.microsoft.com/office/drawing/2014/main" id="{E51A1B0E-4380-4D72-BF54-7FB003973E77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AF19DF1-D532-4D4A-BBBA-C4E032CD2C12}"/>
                </a:ext>
              </a:extLst>
            </p:cNvPr>
            <p:cNvSpPr txBox="1"/>
            <p:nvPr/>
          </p:nvSpPr>
          <p:spPr>
            <a:xfrm>
              <a:off x="3897933" y="1283314"/>
              <a:ext cx="5965028" cy="4845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Datos del suelo y Proyecto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Basado en las necesidades del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Captura de información</a:t>
              </a:r>
              <a:b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(opcional,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el campo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ser solicitada o realizada por el propio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del plan de riego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Basada en el perfil del suelo y las necesidades del cultivo</a:t>
              </a:r>
              <a:endParaRPr lang="es-MX" sz="36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CF9DB3C-2EBE-4A00-B99D-E1957BAD60AC}"/>
                </a:ext>
              </a:extLst>
            </p:cNvPr>
            <p:cNvSpPr txBox="1"/>
            <p:nvPr/>
          </p:nvSpPr>
          <p:spPr>
            <a:xfrm>
              <a:off x="2425575" y="1323745"/>
              <a:ext cx="585020" cy="4454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23" name="Gráfico 22" descr="Investigación con relleno sólido">
              <a:extLst>
                <a:ext uri="{FF2B5EF4-FFF2-40B4-BE49-F238E27FC236}">
                  <a16:creationId xmlns:a16="http://schemas.microsoft.com/office/drawing/2014/main" id="{216F0EF4-57AA-4DB1-9293-47EBD269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24" name="Gráfico 23" descr="Portapapeles parcialmente comprobado con relleno sólido">
              <a:extLst>
                <a:ext uri="{FF2B5EF4-FFF2-40B4-BE49-F238E27FC236}">
                  <a16:creationId xmlns:a16="http://schemas.microsoft.com/office/drawing/2014/main" id="{6539E47B-5F52-4D6A-BCF6-DD42EBA3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25" name="Gráfico 24" descr="Proteger con relleno sólido">
              <a:extLst>
                <a:ext uri="{FF2B5EF4-FFF2-40B4-BE49-F238E27FC236}">
                  <a16:creationId xmlns:a16="http://schemas.microsoft.com/office/drawing/2014/main" id="{E5D092BC-657D-475E-BA19-7F738BD9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26" name="Gráfico 25" descr="energía renovable con relleno sólido">
              <a:extLst>
                <a:ext uri="{FF2B5EF4-FFF2-40B4-BE49-F238E27FC236}">
                  <a16:creationId xmlns:a16="http://schemas.microsoft.com/office/drawing/2014/main" id="{CE6A91C8-B598-4E67-A234-F3174264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27" name="Gráfico 26" descr="Gráfico de barras con relleno sólido">
              <a:extLst>
                <a:ext uri="{FF2B5EF4-FFF2-40B4-BE49-F238E27FC236}">
                  <a16:creationId xmlns:a16="http://schemas.microsoft.com/office/drawing/2014/main" id="{4DDED162-9B04-4181-A2E1-7CA0D147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C0A67AE-2DD5-433A-97AB-200B132692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8. Implementación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65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92F0EDEC-ED4A-437F-8739-9802856556DA}"/>
              </a:ext>
            </a:extLst>
          </p:cNvPr>
          <p:cNvGrpSpPr/>
          <p:nvPr/>
        </p:nvGrpSpPr>
        <p:grpSpPr>
          <a:xfrm>
            <a:off x="3805671" y="3554715"/>
            <a:ext cx="7900417" cy="2984547"/>
            <a:chOff x="3805671" y="3554715"/>
            <a:chExt cx="7900417" cy="298454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3805671" y="3554715"/>
              <a:ext cx="2277532" cy="298454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Sistemas de riego ilimitados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Hojas técnicas de los cultivos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años de garantía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2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Esencial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6617113" y="3554715"/>
              <a:ext cx="2277532" cy="298454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 Básico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Herramienta plan de riego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años de garantía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10% retorno de inversión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$ 4,000.00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9428556" y="3554715"/>
              <a:ext cx="2277532" cy="298454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Reportes de eficiencia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retorno de inversión para productores asociados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A CONVENIO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6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3C1CD90-0DF9-55CE-E68E-B9D0C5E3F484}"/>
              </a:ext>
            </a:extLst>
          </p:cNvPr>
          <p:cNvGrpSpPr/>
          <p:nvPr/>
        </p:nvGrpSpPr>
        <p:grpSpPr>
          <a:xfrm>
            <a:off x="3687382" y="1065099"/>
            <a:ext cx="7977146" cy="2077444"/>
            <a:chOff x="3731132" y="1065099"/>
            <a:chExt cx="7977146" cy="2077444"/>
          </a:xfrm>
        </p:grpSpPr>
        <p:grpSp>
          <p:nvGrpSpPr>
            <p:cNvPr id="9" name="Grupo 19">
              <a:extLst>
                <a:ext uri="{FF2B5EF4-FFF2-40B4-BE49-F238E27FC236}">
                  <a16:creationId xmlns:a16="http://schemas.microsoft.com/office/drawing/2014/main" id="{94498063-B777-F960-6A55-9B18356121DC}"/>
                </a:ext>
              </a:extLst>
            </p:cNvPr>
            <p:cNvGrpSpPr/>
            <p:nvPr/>
          </p:nvGrpSpPr>
          <p:grpSpPr>
            <a:xfrm>
              <a:off x="3731132" y="1065099"/>
              <a:ext cx="7977146" cy="2077444"/>
              <a:chOff x="3641382" y="995451"/>
              <a:chExt cx="7977146" cy="2077444"/>
            </a:xfrm>
          </p:grpSpPr>
          <p:sp>
            <p:nvSpPr>
              <p:cNvPr id="20" name="CuadroTexto 13">
                <a:extLst>
                  <a:ext uri="{FF2B5EF4-FFF2-40B4-BE49-F238E27FC236}">
                    <a16:creationId xmlns:a16="http://schemas.microsoft.com/office/drawing/2014/main" id="{CB661ED8-9D37-0E60-CED6-B92C5C18B370}"/>
                  </a:ext>
                </a:extLst>
              </p:cNvPr>
              <p:cNvSpPr txBox="1"/>
              <p:nvPr/>
            </p:nvSpPr>
            <p:spPr>
              <a:xfrm>
                <a:off x="3641382" y="1441679"/>
                <a:ext cx="415012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Inversión inicial en la compra del equipo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s-MX" sz="32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&amp;</a:t>
                </a:r>
                <a:endPara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endParaRPr>
              </a:p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Plan de suscripción                 por equipo</a:t>
                </a:r>
                <a:endParaRPr lang="es-MX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CuadroTexto 14">
                <a:extLst>
                  <a:ext uri="{FF2B5EF4-FFF2-40B4-BE49-F238E27FC236}">
                    <a16:creationId xmlns:a16="http://schemas.microsoft.com/office/drawing/2014/main" id="{04D5D3BD-A7F3-C630-2312-F10967D209DC}"/>
                  </a:ext>
                </a:extLst>
              </p:cNvPr>
              <p:cNvSpPr txBox="1"/>
              <p:nvPr/>
            </p:nvSpPr>
            <p:spPr>
              <a:xfrm rot="20915748">
                <a:off x="5612557" y="2540854"/>
                <a:ext cx="981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24" name="Imagen 15">
                <a:extLst>
                  <a:ext uri="{FF2B5EF4-FFF2-40B4-BE49-F238E27FC236}">
                    <a16:creationId xmlns:a16="http://schemas.microsoft.com/office/drawing/2014/main" id="{122D0D5E-4163-5D26-3BC7-06634B37E8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857" t="11296" r="8739"/>
              <a:stretch/>
            </p:blipFill>
            <p:spPr>
              <a:xfrm rot="21356111">
                <a:off x="7796870" y="995451"/>
                <a:ext cx="3821658" cy="1666772"/>
              </a:xfrm>
              <a:prstGeom prst="rect">
                <a:avLst/>
              </a:prstGeom>
            </p:spPr>
          </p:pic>
        </p:grpSp>
        <p:pic>
          <p:nvPicPr>
            <p:cNvPr id="15" name="Picture 2" descr="Brush lines set and underlines elements leinwandbilder • bilder Zick-Zack-,  unterstreichen, Skizze | myloview.de">
              <a:extLst>
                <a:ext uri="{FF2B5EF4-FFF2-40B4-BE49-F238E27FC236}">
                  <a16:creationId xmlns:a16="http://schemas.microsoft.com/office/drawing/2014/main" id="{4C9686F9-1C55-7BD0-0BF8-BF13D5C229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1002158">
              <a:off x="5762001" y="3040851"/>
              <a:ext cx="914227" cy="7477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13AD71-4B55-4C0D-A7DA-1C7EBCE3416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9. Inversión requerida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1173D97-84F7-4B17-9211-C8F64F45B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0" t="-120" r="43864" b="120"/>
          <a:stretch/>
        </p:blipFill>
        <p:spPr bwMode="auto">
          <a:xfrm>
            <a:off x="-17587" y="-163234"/>
            <a:ext cx="3267982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50268"/>
            <a:ext cx="8232298" cy="43011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Optimización de la frecuencia y cantidad de riego.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Programación del riego basada en clima.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Maximizar la productividad basado en las características del suelo.  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Fertilización precisa según el tipo de suelo y necesidades del cultivo.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Detección de necesidades críticas para el manejo de agua, nutrientes y protección de los suelos. 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de costos basado en analítica de datos.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Identificación de riesgos climáticos.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Selección de variedades resistentes.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3992DC-B53E-40AC-AB4D-64C74B199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-595" r="51743" b="1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1BF68E-0C23-49E1-BB2B-20EA08F6DED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10. Beneficios productores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B03916-95CD-4595-A737-1BDC22DDF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3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7" r="19712"/>
          <a:stretch/>
        </p:blipFill>
        <p:spPr bwMode="auto">
          <a:xfrm>
            <a:off x="-52551" y="-154309"/>
            <a:ext cx="3309557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48309"/>
            <a:ext cx="7316340" cy="407803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Personalización de servicios para los productores.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Desarrollo de innovación tecnológica.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Sostenibilidad y eficiencia de recursos.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Competitividad global.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Planeación y análisis estratégico.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Investigación y desarrollo.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Educación y transferencia de conocimientos.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Fortalecimiento de relaciones comerciales.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2464A8-B052-4116-A4ED-8B7D8A8CEA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11. Beneficios organizaciones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BCDC67-F2CE-49BE-8EC7-16CA97771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0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+52 625 152 3176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2B1458C-D2E1-4A57-BB32-B7B55588419A}"/>
              </a:ext>
            </a:extLst>
          </p:cNvPr>
          <p:cNvSpPr txBox="1"/>
          <p:nvPr/>
        </p:nvSpPr>
        <p:spPr>
          <a:xfrm>
            <a:off x="1311106" y="430828"/>
            <a:ext cx="10316171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12. Contáctanos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CDACABE-71BA-431B-BBBB-4D13204CA3A3}"/>
              </a:ext>
            </a:extLst>
          </p:cNvPr>
          <p:cNvGrpSpPr/>
          <p:nvPr/>
        </p:nvGrpSpPr>
        <p:grpSpPr>
          <a:xfrm>
            <a:off x="8410406" y="833233"/>
            <a:ext cx="3036071" cy="3036071"/>
            <a:chOff x="8758766" y="1111911"/>
            <a:chExt cx="3036071" cy="303607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DF7839C-9205-A6A7-D154-BD6251237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" contrast="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58766" y="1111911"/>
              <a:ext cx="3036071" cy="3036071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24FF2D29-927F-4633-A5BA-10712FD6EA87}"/>
                </a:ext>
              </a:extLst>
            </p:cNvPr>
            <p:cNvSpPr txBox="1"/>
            <p:nvPr/>
          </p:nvSpPr>
          <p:spPr>
            <a:xfrm>
              <a:off x="8830491" y="3762671"/>
              <a:ext cx="2682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600" b="1" spc="1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Hablemos de tus necesidades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794122" y="1627232"/>
            <a:ext cx="8066952" cy="35021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2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Bienvenida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Propuesta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Es para ti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Medición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Automatización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Monitoreo y control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Seguridad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Implementación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Inversión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productores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organizaciones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Contáctanos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Contenido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95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681027" y="1299097"/>
            <a:ext cx="8114733" cy="40318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Empieza hoy a transformar tu campo con tecnología de vanguardia.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En este Folleto encontrarás la información más relevante sobre nuestros servicios: sensores para el monitoreo del suelo, sistemas de automatización del riego y herramientas de monitoreo y control en tiempo real. ¡Descubre cómo podemos ayudarte a optimizar tu producción, cuidar de tu tierra y tus sistemas de riego!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Te recomendamos conservarlo para futuras referencias.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¡Bienvenido! </a:t>
            </a:r>
            <a:b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DTA-Agrícola agradece tu preferencia.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1. Bienvenida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BADF43-53EE-4A56-9F35-64BAD15DCDCB}"/>
              </a:ext>
            </a:extLst>
          </p:cNvPr>
          <p:cNvSpPr txBox="1"/>
          <p:nvPr/>
        </p:nvSpPr>
        <p:spPr>
          <a:xfrm>
            <a:off x="8721090" y="5705449"/>
            <a:ext cx="3470909" cy="400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Cosme Ernesto Santiesteban Toca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B15FBE-81EF-4799-AFEB-00516261651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04548" y="5119254"/>
            <a:ext cx="3470910" cy="879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165F2D3-61F2-4501-B77B-04077B8C1D6B}"/>
              </a:ext>
            </a:extLst>
          </p:cNvPr>
          <p:cNvGrpSpPr/>
          <p:nvPr/>
        </p:nvGrpSpPr>
        <p:grpSpPr>
          <a:xfrm>
            <a:off x="3693300" y="1462599"/>
            <a:ext cx="7946250" cy="2482039"/>
            <a:chOff x="1140599" y="525946"/>
            <a:chExt cx="9910801" cy="2122364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FBA5976-C4BC-447E-B85F-D8959465CF7C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1053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		  creemos que es posible incrementar la productividad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A partir de un producto </a:t>
              </a:r>
              <a:r>
                <a:rPr lang="es-MX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sencillo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, </a:t>
              </a:r>
              <a:r>
                <a:rPr kumimoji="0" lang="es-MX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fácil de usar 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y </a:t>
              </a:r>
              <a:r>
                <a:rPr kumimoji="0" lang="es-MX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accesible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Que permite el </a:t>
              </a:r>
              <a:r>
                <a:rPr lang="es-MX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</a:t>
              </a: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de todos tus sistemas de riego desde la palma de la mano.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8146F6B-3DE3-4D88-8FB1-C6D3C5C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78269" y="525946"/>
              <a:ext cx="3130220" cy="51795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D16E6D4-823D-4762-AC09-97CD3CC26903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1B1866C-B27D-4343-932F-DDD4ECC3AB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521"/>
          <a:stretch/>
        </p:blipFill>
        <p:spPr>
          <a:xfrm>
            <a:off x="4856683" y="3944638"/>
            <a:ext cx="4879499" cy="23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5110836"/>
            <a:ext cx="2519109" cy="1400760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710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3454181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74347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9028" y="2587945"/>
            <a:ext cx="3855709" cy="3974745"/>
            <a:chOff x="12473494" y="3436388"/>
            <a:chExt cx="5664357" cy="614351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66236" cy="6094931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72" t="-31317" r="-107814" b="-2822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4966653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2819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2" y="5052248"/>
              <a:ext cx="3057559" cy="3920817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638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3" y="6723326"/>
              <a:ext cx="1824646" cy="2856575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08445" b="-917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2" y="4662543"/>
              <a:ext cx="833436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56349" r="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8"/>
              <a:ext cx="2551176" cy="2826701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b="-4557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37273" y="2587946"/>
            <a:ext cx="8643182" cy="3943314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31200" r="-29899" b="-27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2231383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1115545" y="2247648"/>
            <a:ext cx="5874223" cy="431504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6CAE3D7-2E0D-4B24-A915-BB72A5F69DCF}"/>
              </a:ext>
            </a:extLst>
          </p:cNvPr>
          <p:cNvGrpSpPr/>
          <p:nvPr/>
        </p:nvGrpSpPr>
        <p:grpSpPr>
          <a:xfrm>
            <a:off x="6001873" y="1679175"/>
            <a:ext cx="3313532" cy="4478149"/>
            <a:chOff x="5777310" y="1169415"/>
            <a:chExt cx="3313532" cy="4478149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8CD5D60-83BE-36B4-3B13-8DB92F3D268C}"/>
                </a:ext>
              </a:extLst>
            </p:cNvPr>
            <p:cNvGrpSpPr/>
            <p:nvPr/>
          </p:nvGrpSpPr>
          <p:grpSpPr>
            <a:xfrm>
              <a:off x="8856965" y="1308100"/>
              <a:ext cx="233877" cy="4210050"/>
              <a:chOff x="12646566" y="2247900"/>
              <a:chExt cx="282062" cy="7681896"/>
            </a:xfrm>
          </p:grpSpPr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D0D46B03-46F5-5FDD-1F2F-A36D369CC97C}"/>
                  </a:ext>
                </a:extLst>
              </p:cNvPr>
              <p:cNvSpPr/>
              <p:nvPr/>
            </p:nvSpPr>
            <p:spPr>
              <a:xfrm>
                <a:off x="12646566" y="2247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29672662-773D-456D-C579-90404A17DFBF}"/>
                  </a:ext>
                </a:extLst>
              </p:cNvPr>
              <p:cNvSpPr/>
              <p:nvPr/>
            </p:nvSpPr>
            <p:spPr>
              <a:xfrm>
                <a:off x="12646566" y="4660899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52673D1F-CD85-109E-3B1D-AC10E89F53B2}"/>
                  </a:ext>
                </a:extLst>
              </p:cNvPr>
              <p:cNvSpPr/>
              <p:nvPr/>
            </p:nvSpPr>
            <p:spPr>
              <a:xfrm>
                <a:off x="12646566" y="5465232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0" name="Freeform 45">
                <a:extLst>
                  <a:ext uri="{FF2B5EF4-FFF2-40B4-BE49-F238E27FC236}">
                    <a16:creationId xmlns:a16="http://schemas.microsoft.com/office/drawing/2014/main" id="{F94DDCF5-5ABC-314D-6F3F-567595E0F631}"/>
                  </a:ext>
                </a:extLst>
              </p:cNvPr>
              <p:cNvSpPr/>
              <p:nvPr/>
            </p:nvSpPr>
            <p:spPr>
              <a:xfrm>
                <a:off x="12646566" y="6269565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2C305FB0-3154-7035-288C-F6A0F65B2305}"/>
                  </a:ext>
                </a:extLst>
              </p:cNvPr>
              <p:cNvSpPr/>
              <p:nvPr/>
            </p:nvSpPr>
            <p:spPr>
              <a:xfrm>
                <a:off x="12646566" y="7073898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4" name="Freeform 47">
                <a:extLst>
                  <a:ext uri="{FF2B5EF4-FFF2-40B4-BE49-F238E27FC236}">
                    <a16:creationId xmlns:a16="http://schemas.microsoft.com/office/drawing/2014/main" id="{EB510A46-958E-C7EF-145B-33D06596F2ED}"/>
                  </a:ext>
                </a:extLst>
              </p:cNvPr>
              <p:cNvSpPr/>
              <p:nvPr/>
            </p:nvSpPr>
            <p:spPr>
              <a:xfrm>
                <a:off x="12646566" y="7878231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E2BDF220-1B1C-6BA2-44E7-85F68B5BE9C2}"/>
                  </a:ext>
                </a:extLst>
              </p:cNvPr>
              <p:cNvSpPr/>
              <p:nvPr/>
            </p:nvSpPr>
            <p:spPr>
              <a:xfrm>
                <a:off x="12646566" y="8682564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4BF14730-FBDC-1626-7FFA-2DA38F764726}"/>
                  </a:ext>
                </a:extLst>
              </p:cNvPr>
              <p:cNvSpPr/>
              <p:nvPr/>
            </p:nvSpPr>
            <p:spPr>
              <a:xfrm>
                <a:off x="12646566" y="9486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A705F460-E93D-8292-BA14-8737F04BDC3B}"/>
                  </a:ext>
                </a:extLst>
              </p:cNvPr>
              <p:cNvSpPr/>
              <p:nvPr/>
            </p:nvSpPr>
            <p:spPr>
              <a:xfrm>
                <a:off x="12649200" y="38481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61" name="Freeform 41">
                <a:extLst>
                  <a:ext uri="{FF2B5EF4-FFF2-40B4-BE49-F238E27FC236}">
                    <a16:creationId xmlns:a16="http://schemas.microsoft.com/office/drawing/2014/main" id="{96B80D9C-1113-8197-A909-03C9F726D639}"/>
                  </a:ext>
                </a:extLst>
              </p:cNvPr>
              <p:cNvSpPr/>
              <p:nvPr/>
            </p:nvSpPr>
            <p:spPr>
              <a:xfrm>
                <a:off x="12646566" y="3052233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973341F-DD53-4467-13F0-14FD22106189}"/>
                </a:ext>
              </a:extLst>
            </p:cNvPr>
            <p:cNvSpPr txBox="1"/>
            <p:nvPr/>
          </p:nvSpPr>
          <p:spPr>
            <a:xfrm>
              <a:off x="5777310" y="1169415"/>
              <a:ext cx="3066865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Selección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Fecha de siembra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Ficha técnica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Características del suelo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Plan de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Fase de crecimiento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Necesidades hídricas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Condiciones agroclimáticas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Realizar el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Monitoreo y control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9460268" y="3429001"/>
            <a:ext cx="2774469" cy="2096904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55" name="Freeform 29">
            <a:extLst>
              <a:ext uri="{FF2B5EF4-FFF2-40B4-BE49-F238E27FC236}">
                <a16:creationId xmlns:a16="http://schemas.microsoft.com/office/drawing/2014/main" id="{74C73005-B06A-4C90-B8EE-5781462E7B80}"/>
              </a:ext>
            </a:extLst>
          </p:cNvPr>
          <p:cNvSpPr/>
          <p:nvPr/>
        </p:nvSpPr>
        <p:spPr>
          <a:xfrm>
            <a:off x="10441606" y="5988123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C8D860AA-A0BD-4B2B-B953-C86914E1D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5" r="32420"/>
          <a:stretch/>
        </p:blipFill>
        <p:spPr bwMode="auto">
          <a:xfrm>
            <a:off x="-8879" y="-163234"/>
            <a:ext cx="3267997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A4DB0EC4-E0E9-42D7-8996-61B26DFFEC4F}"/>
              </a:ext>
            </a:extLst>
          </p:cNvPr>
          <p:cNvSpPr txBox="1"/>
          <p:nvPr/>
        </p:nvSpPr>
        <p:spPr>
          <a:xfrm>
            <a:off x="3688803" y="1617030"/>
            <a:ext cx="279946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Encárgate solamente de… </a:t>
            </a:r>
          </a:p>
          <a:p>
            <a:r>
              <a:rPr lang="es-MX" sz="18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(20% del trabajo)</a:t>
            </a:r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Déjanos a nosotros…</a:t>
            </a:r>
          </a:p>
          <a:p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</a:t>
            </a:r>
            <a:r>
              <a:rPr lang="es-MX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80%</a:t>
            </a:r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restante)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</a:p>
        </p:txBody>
      </p: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3. Por qué es para ti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A443E3D-C085-470D-ADB5-AF10D1E60335}"/>
              </a:ext>
            </a:extLst>
          </p:cNvPr>
          <p:cNvGrpSpPr/>
          <p:nvPr/>
        </p:nvGrpSpPr>
        <p:grpSpPr>
          <a:xfrm>
            <a:off x="3831444" y="1843464"/>
            <a:ext cx="7795832" cy="2923877"/>
            <a:chOff x="3831444" y="1686702"/>
            <a:chExt cx="7795832" cy="2923877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686702"/>
              <a:ext cx="7003025" cy="2923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Utiliza el agua y los nutrientes de manera más eficiente, reduce costos y aumenta la productividad.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Toma decisiones informadas y rápidas, mejora la gestión de cultivos y responde a las necesidades del campo de manera inmediata.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Maximiza el rendimiento de sus cultivos, mejora la calidad de los productos y aumenta la rentabilidad de tus operaciones agrícolas.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730A0DC-A082-412F-8E3A-336390BF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1445" y="1747662"/>
              <a:ext cx="629781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C4A6A11-EF1F-48F1-9922-60CED39EE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19021" t="19339" r="19274" b="17940"/>
            <a:stretch/>
          </p:blipFill>
          <p:spPr>
            <a:xfrm>
              <a:off x="3831445" y="2799219"/>
              <a:ext cx="619583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57AC859-0CBC-4C26-AABA-ABB52820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1444" y="386097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60" t="2384" r="21786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73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4. Medición del suelo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8786E5-C4CA-45FC-89E6-C988B5D9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69" r="27928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79615E3-CAE7-4277-9C48-47082D96D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829" y="3153021"/>
            <a:ext cx="288338" cy="3311176"/>
          </a:xfrm>
          <a:prstGeom prst="rect">
            <a:avLst/>
          </a:prstGeom>
          <a:effectLst>
            <a:glow rad="38100">
              <a:schemeClr val="bg1">
                <a:alpha val="60000"/>
              </a:schemeClr>
            </a:glow>
          </a:effectLst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373D6FC8-4CE7-4970-983E-7FC3F18CF5DE}"/>
              </a:ext>
            </a:extLst>
          </p:cNvPr>
          <p:cNvGrpSpPr/>
          <p:nvPr/>
        </p:nvGrpSpPr>
        <p:grpSpPr>
          <a:xfrm>
            <a:off x="4358380" y="4132581"/>
            <a:ext cx="5669025" cy="2360560"/>
            <a:chOff x="4002866" y="3928074"/>
            <a:chExt cx="6242217" cy="2599235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846A8037-E9C6-4B87-99E4-6E47B53F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2866" y="4679846"/>
              <a:ext cx="80627" cy="925893"/>
            </a:xfrm>
            <a:prstGeom prst="rect">
              <a:avLst/>
            </a:prstGeom>
            <a:effectLst>
              <a:glow rad="38100">
                <a:schemeClr val="bg1">
                  <a:alpha val="60000"/>
                </a:schemeClr>
              </a:glow>
            </a:effectLst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06521334-F275-4B4F-8E64-39C92884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426446" y="4827405"/>
              <a:ext cx="304633" cy="1330358"/>
            </a:xfrm>
            <a:prstGeom prst="rect">
              <a:avLst/>
            </a:prstGeom>
          </p:spPr>
        </p:pic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7A5AC2E0-D550-42A7-9859-980F9CB28E63}"/>
                </a:ext>
              </a:extLst>
            </p:cNvPr>
            <p:cNvGrpSpPr/>
            <p:nvPr/>
          </p:nvGrpSpPr>
          <p:grpSpPr>
            <a:xfrm>
              <a:off x="4164349" y="4736239"/>
              <a:ext cx="1229084" cy="263405"/>
              <a:chOff x="6324600" y="3911600"/>
              <a:chExt cx="1943188" cy="416445"/>
            </a:xfrm>
          </p:grpSpPr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567020F0-EE95-46CC-B9DC-10480E7170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>
                <a:extLst>
                  <a:ext uri="{FF2B5EF4-FFF2-40B4-BE49-F238E27FC236}">
                    <a16:creationId xmlns:a16="http://schemas.microsoft.com/office/drawing/2014/main" id="{EFAB13C0-9A48-4B0D-918B-06E601B3B73B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F349DCAD-8C69-4F30-AD25-7F5CA30B8F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41FD6CF5-3072-4DA0-8D3F-FF362CA47D9B}"/>
                </a:ext>
              </a:extLst>
            </p:cNvPr>
            <p:cNvGrpSpPr/>
            <p:nvPr/>
          </p:nvGrpSpPr>
          <p:grpSpPr>
            <a:xfrm rot="21070028" flipH="1">
              <a:off x="5962406" y="4402826"/>
              <a:ext cx="1229084" cy="263405"/>
              <a:chOff x="6324600" y="3911600"/>
              <a:chExt cx="1943188" cy="416445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D9F3C750-D3AE-4233-9137-37B0466ECB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>
                <a:extLst>
                  <a:ext uri="{FF2B5EF4-FFF2-40B4-BE49-F238E27FC236}">
                    <a16:creationId xmlns:a16="http://schemas.microsoft.com/office/drawing/2014/main" id="{0BF7A404-8175-4465-995B-1E852E7A358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506EF79E-4AF3-4D1A-8B59-9EB483F514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4A13BAF8-420D-429D-B51B-7AF4968B0D3E}"/>
                </a:ext>
              </a:extLst>
            </p:cNvPr>
            <p:cNvGrpSpPr/>
            <p:nvPr/>
          </p:nvGrpSpPr>
          <p:grpSpPr>
            <a:xfrm>
              <a:off x="4585886" y="5237408"/>
              <a:ext cx="831712" cy="1181069"/>
              <a:chOff x="6991052" y="4703951"/>
              <a:chExt cx="1314940" cy="1867275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584339B5-3FD8-4E16-B711-A3439F1C3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DFA41288-3119-4DA9-8934-62754CF3FD44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45" name="Conector recto 44">
                  <a:extLst>
                    <a:ext uri="{FF2B5EF4-FFF2-40B4-BE49-F238E27FC236}">
                      <a16:creationId xmlns:a16="http://schemas.microsoft.com/office/drawing/2014/main" id="{82EC85CA-50FA-4C77-892A-58C8D1BA527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recto 45">
                  <a:extLst>
                    <a:ext uri="{FF2B5EF4-FFF2-40B4-BE49-F238E27FC236}">
                      <a16:creationId xmlns:a16="http://schemas.microsoft.com/office/drawing/2014/main" id="{1E4B3622-7C7E-4E02-8298-718E87C5CE3D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46">
                  <a:extLst>
                    <a:ext uri="{FF2B5EF4-FFF2-40B4-BE49-F238E27FC236}">
                      <a16:creationId xmlns:a16="http://schemas.microsoft.com/office/drawing/2014/main" id="{C1130CE4-E17F-4048-99AD-251CBFC1E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6C08DF8A-C891-40AC-A23F-122545FDFCDE}"/>
                </a:ext>
              </a:extLst>
            </p:cNvPr>
            <p:cNvGrpSpPr/>
            <p:nvPr/>
          </p:nvGrpSpPr>
          <p:grpSpPr>
            <a:xfrm flipH="1">
              <a:off x="5734167" y="5232444"/>
              <a:ext cx="831712" cy="1181069"/>
              <a:chOff x="6991052" y="4703951"/>
              <a:chExt cx="1314940" cy="1867275"/>
            </a:xfrm>
          </p:grpSpPr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C498EADE-62F8-464B-A37D-F1AD2A4F2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6A557E9F-20D1-40A3-81C5-5AED03DFD4B3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52" name="Conector recto 51">
                  <a:extLst>
                    <a:ext uri="{FF2B5EF4-FFF2-40B4-BE49-F238E27FC236}">
                      <a16:creationId xmlns:a16="http://schemas.microsoft.com/office/drawing/2014/main" id="{50128DF4-B89F-4B98-A78B-04A2642DC36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cto 52">
                  <a:extLst>
                    <a:ext uri="{FF2B5EF4-FFF2-40B4-BE49-F238E27FC236}">
                      <a16:creationId xmlns:a16="http://schemas.microsoft.com/office/drawing/2014/main" id="{B1BCFF9E-164C-4A8E-91BA-259D070FC084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>
                  <a:extLst>
                    <a:ext uri="{FF2B5EF4-FFF2-40B4-BE49-F238E27FC236}">
                      <a16:creationId xmlns:a16="http://schemas.microsoft.com/office/drawing/2014/main" id="{8CE17B11-F7F1-4E41-A6B4-C571E7776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D87B13E1-33AD-455F-B4FB-984AE1D1CBE8}"/>
                </a:ext>
              </a:extLst>
            </p:cNvPr>
            <p:cNvSpPr txBox="1"/>
            <p:nvPr/>
          </p:nvSpPr>
          <p:spPr>
            <a:xfrm>
              <a:off x="4032867" y="5414618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SH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96FE0C3-0EEF-445A-9E90-283E1A1C4753}"/>
                </a:ext>
              </a:extLst>
            </p:cNvPr>
            <p:cNvSpPr txBox="1"/>
            <p:nvPr/>
          </p:nvSpPr>
          <p:spPr>
            <a:xfrm>
              <a:off x="4615531" y="6218726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SHT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FB08119A-FA28-414C-B425-3BED289E3244}"/>
                </a:ext>
              </a:extLst>
            </p:cNvPr>
            <p:cNvSpPr txBox="1"/>
            <p:nvPr/>
          </p:nvSpPr>
          <p:spPr>
            <a:xfrm>
              <a:off x="6026133" y="6219532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SH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07357C46-4532-4160-B6BC-FE8FC26C6DE0}"/>
                </a:ext>
              </a:extLst>
            </p:cNvPr>
            <p:cNvSpPr txBox="1"/>
            <p:nvPr/>
          </p:nvSpPr>
          <p:spPr>
            <a:xfrm>
              <a:off x="5602015" y="5296289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Gateway</a:t>
              </a: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D4735733-9ED9-4734-9940-5725B96CB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413" t="19446" r="12032" b="19569"/>
            <a:stretch/>
          </p:blipFill>
          <p:spPr>
            <a:xfrm rot="3501759">
              <a:off x="5715195" y="4737892"/>
              <a:ext cx="211847" cy="170994"/>
            </a:xfrm>
            <a:prstGeom prst="rect">
              <a:avLst/>
            </a:prstGeom>
          </p:spPr>
        </p:pic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E9A9DF3-B648-44B8-87C7-AFFE4A6255FD}"/>
                </a:ext>
              </a:extLst>
            </p:cNvPr>
            <p:cNvGrpSpPr/>
            <p:nvPr/>
          </p:nvGrpSpPr>
          <p:grpSpPr>
            <a:xfrm rot="529972">
              <a:off x="8137528" y="4402827"/>
              <a:ext cx="1229084" cy="263405"/>
              <a:chOff x="6324600" y="3911600"/>
              <a:chExt cx="1943188" cy="416445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ACDA9FCB-6368-416C-8D73-C6E11D69FBF3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>
                <a:extLst>
                  <a:ext uri="{FF2B5EF4-FFF2-40B4-BE49-F238E27FC236}">
                    <a16:creationId xmlns:a16="http://schemas.microsoft.com/office/drawing/2014/main" id="{25A1FE30-AA14-45A5-9917-9E89F42ACD0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B4424F75-1DCB-4413-BC19-CE24CE1571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3" name="Imagen 62">
              <a:extLst>
                <a:ext uri="{FF2B5EF4-FFF2-40B4-BE49-F238E27FC236}">
                  <a16:creationId xmlns:a16="http://schemas.microsoft.com/office/drawing/2014/main" id="{6F8D55DC-C13A-4253-BEC0-35AD661DD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805" b="19627"/>
            <a:stretch/>
          </p:blipFill>
          <p:spPr>
            <a:xfrm>
              <a:off x="7274933" y="3928074"/>
              <a:ext cx="779152" cy="479705"/>
            </a:xfrm>
            <a:prstGeom prst="rect">
              <a:avLst/>
            </a:prstGeom>
          </p:spPr>
        </p:pic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B735BED5-0507-4E7F-8956-F2291802D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323200">
              <a:off x="9090544" y="4711600"/>
              <a:ext cx="1154539" cy="1752597"/>
            </a:xfrm>
            <a:prstGeom prst="rect">
              <a:avLst/>
            </a:prstGeom>
          </p:spPr>
        </p:pic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A229D052-B319-4B83-8C45-26E8D57F75A2}"/>
                </a:ext>
              </a:extLst>
            </p:cNvPr>
            <p:cNvSpPr txBox="1"/>
            <p:nvPr/>
          </p:nvSpPr>
          <p:spPr>
            <a:xfrm>
              <a:off x="6786324" y="5003297"/>
              <a:ext cx="1927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Red de sensores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43A4584B-6045-4742-83E5-1DF51802E998}"/>
                </a:ext>
              </a:extLst>
            </p:cNvPr>
            <p:cNvSpPr txBox="1"/>
            <p:nvPr/>
          </p:nvSpPr>
          <p:spPr>
            <a:xfrm>
              <a:off x="7206635" y="3993995"/>
              <a:ext cx="9157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Nube</a:t>
              </a:r>
              <a:b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</a:br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DTA-Agrícola</a:t>
              </a:r>
            </a:p>
          </p:txBody>
        </p:sp>
      </p:grpSp>
      <p:graphicFrame>
        <p:nvGraphicFramePr>
          <p:cNvPr id="71" name="Tabla 71">
            <a:extLst>
              <a:ext uri="{FF2B5EF4-FFF2-40B4-BE49-F238E27FC236}">
                <a16:creationId xmlns:a16="http://schemas.microsoft.com/office/drawing/2014/main" id="{BCF23592-9980-4930-8EB5-C04FA9142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658404"/>
              </p:ext>
            </p:extLst>
          </p:nvPr>
        </p:nvGraphicFramePr>
        <p:xfrm>
          <a:off x="6195860" y="2283952"/>
          <a:ext cx="5431417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471773">
                  <a:extLst>
                    <a:ext uri="{9D8B030D-6E8A-4147-A177-3AD203B41FA5}">
                      <a16:colId xmlns:a16="http://schemas.microsoft.com/office/drawing/2014/main" val="3961312556"/>
                    </a:ext>
                  </a:extLst>
                </a:gridCol>
                <a:gridCol w="1292303">
                  <a:extLst>
                    <a:ext uri="{9D8B030D-6E8A-4147-A177-3AD203B41FA5}">
                      <a16:colId xmlns:a16="http://schemas.microsoft.com/office/drawing/2014/main" val="3342176162"/>
                    </a:ext>
                  </a:extLst>
                </a:gridCol>
                <a:gridCol w="1048484">
                  <a:extLst>
                    <a:ext uri="{9D8B030D-6E8A-4147-A177-3AD203B41FA5}">
                      <a16:colId xmlns:a16="http://schemas.microsoft.com/office/drawing/2014/main" val="617635601"/>
                    </a:ext>
                  </a:extLst>
                </a:gridCol>
                <a:gridCol w="1618857">
                  <a:extLst>
                    <a:ext uri="{9D8B030D-6E8A-4147-A177-3AD203B41FA5}">
                      <a16:colId xmlns:a16="http://schemas.microsoft.com/office/drawing/2014/main" val="695305227"/>
                    </a:ext>
                  </a:extLst>
                </a:gridCol>
              </a:tblGrid>
              <a:tr h="25048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Características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Humedad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Temperatura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Operación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70440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s-MX" b="1" dirty="0"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Telefonía Celular</a:t>
                      </a:r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*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25871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SHT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s-MX" b="1" dirty="0"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Requiere Gateway</a:t>
                      </a:r>
                      <a:r>
                        <a:rPr lang="es-MX" b="1">
                          <a:solidFill>
                            <a:srgbClr val="C00000"/>
                          </a:solidFill>
                          <a:effectLst/>
                          <a:latin typeface="Agency FB" panose="020B0503020202020204" pitchFamily="34" charset="0"/>
                        </a:rPr>
                        <a:t>**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513235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SH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Wingdings 2" panose="05020102010507070707" pitchFamily="18" charset="2"/>
                        </a:rPr>
                        <a:t></a:t>
                      </a:r>
                      <a:endParaRPr lang="es-MX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Requiere Gateway</a:t>
                      </a:r>
                      <a:r>
                        <a:rPr lang="es-MX" b="1" dirty="0">
                          <a:solidFill>
                            <a:srgbClr val="C00000"/>
                          </a:solidFill>
                          <a:effectLst/>
                          <a:latin typeface="Agency FB" panose="020B0503020202020204" pitchFamily="34" charset="0"/>
                        </a:rPr>
                        <a:t>**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687786"/>
                  </a:ext>
                </a:extLst>
              </a:tr>
            </a:tbl>
          </a:graphicData>
        </a:graphic>
      </p:graphicFrame>
      <p:sp>
        <p:nvSpPr>
          <p:cNvPr id="81" name="CuadroTexto 80">
            <a:extLst>
              <a:ext uri="{FF2B5EF4-FFF2-40B4-BE49-F238E27FC236}">
                <a16:creationId xmlns:a16="http://schemas.microsoft.com/office/drawing/2014/main" id="{CE4483F3-B09E-4FCA-A435-90E8EBF3FCF7}"/>
              </a:ext>
            </a:extLst>
          </p:cNvPr>
          <p:cNvSpPr txBox="1"/>
          <p:nvPr/>
        </p:nvSpPr>
        <p:spPr>
          <a:xfrm>
            <a:off x="6150088" y="3503152"/>
            <a:ext cx="594094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2">
              <a:tabLst>
                <a:tab pos="182563" algn="r"/>
                <a:tab pos="269875" algn="l"/>
              </a:tabLst>
            </a:pPr>
            <a:r>
              <a:rPr lang="es-MX" b="1" dirty="0">
                <a:solidFill>
                  <a:srgbClr val="115E21"/>
                </a:solidFill>
                <a:latin typeface="Agency FB" panose="020B0503020202020204" pitchFamily="34" charset="0"/>
              </a:rPr>
              <a:t>	*	La sonda Gateway permite crear una red con hasta 10 sensores SH y SHT.</a:t>
            </a:r>
          </a:p>
          <a:p>
            <a:pPr lvl="2">
              <a:tabLst>
                <a:tab pos="182563" algn="r"/>
                <a:tab pos="269875" algn="l"/>
              </a:tabLst>
            </a:pPr>
            <a:r>
              <a:rPr lang="es-MX" b="1" dirty="0">
                <a:solidFill>
                  <a:srgbClr val="C00000"/>
                </a:solidFill>
                <a:latin typeface="Agency FB" panose="020B0503020202020204" pitchFamily="34" charset="0"/>
              </a:rPr>
              <a:t>	**	Las sondas SH y SHT solo se emplean para formar una red a través de un Gateway.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403A5BE-FC55-4234-B44B-D17C0F7348A7}"/>
              </a:ext>
            </a:extLst>
          </p:cNvPr>
          <p:cNvSpPr txBox="1"/>
          <p:nvPr/>
        </p:nvSpPr>
        <p:spPr>
          <a:xfrm>
            <a:off x="6095999" y="1276260"/>
            <a:ext cx="557987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Nuestras sondas están diseñadas para medir la humedad y temperatura del suelo a profundidades de 30 a 120cm. Con una duración de batería de 1 año.  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080E1CDD-0100-4A73-AC1A-9C58652590C1}"/>
              </a:ext>
            </a:extLst>
          </p:cNvPr>
          <p:cNvGrpSpPr/>
          <p:nvPr/>
        </p:nvGrpSpPr>
        <p:grpSpPr>
          <a:xfrm>
            <a:off x="3644611" y="1285964"/>
            <a:ext cx="1872387" cy="3170287"/>
            <a:chOff x="3644611" y="1285964"/>
            <a:chExt cx="1872387" cy="317028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4EE1751-9852-440F-BE89-8FAAA2F9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92E97C47-C02F-4B72-8254-5DE78A875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88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8432596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Automatización sistemas estacionarios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2" r="25592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8FCA0696-8BFB-450E-AF69-D6B206DC9631}"/>
              </a:ext>
            </a:extLst>
          </p:cNvPr>
          <p:cNvGrpSpPr/>
          <p:nvPr/>
        </p:nvGrpSpPr>
        <p:grpSpPr>
          <a:xfrm>
            <a:off x="3606738" y="1536190"/>
            <a:ext cx="4978524" cy="4596045"/>
            <a:chOff x="3860676" y="1666670"/>
            <a:chExt cx="4978524" cy="459604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C73A440-0159-45A7-B8E6-506931351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06" t="5742" r="13862" b="12140"/>
            <a:stretch/>
          </p:blipFill>
          <p:spPr>
            <a:xfrm>
              <a:off x="3860676" y="1666670"/>
              <a:ext cx="3737499" cy="2272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B6D7600-6F9D-4503-886D-5C419FC0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831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391F5E49-1F05-4CC2-88DC-641698211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590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Conector: angular 7">
              <a:extLst>
                <a:ext uri="{FF2B5EF4-FFF2-40B4-BE49-F238E27FC236}">
                  <a16:creationId xmlns:a16="http://schemas.microsoft.com/office/drawing/2014/main" id="{4689550D-C59E-44CC-ABF0-215367588A5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23216" y="4273924"/>
              <a:ext cx="1344344" cy="393206"/>
            </a:xfrm>
            <a:prstGeom prst="bentConnector3">
              <a:avLst>
                <a:gd name="adj1" fmla="val 2591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: angular 21">
              <a:extLst>
                <a:ext uri="{FF2B5EF4-FFF2-40B4-BE49-F238E27FC236}">
                  <a16:creationId xmlns:a16="http://schemas.microsoft.com/office/drawing/2014/main" id="{2DD9A725-9F15-4A11-AE3C-163EA091FAA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08543" y="4273925"/>
              <a:ext cx="1344344" cy="393206"/>
            </a:xfrm>
            <a:prstGeom prst="bentConnector3">
              <a:avLst>
                <a:gd name="adj1" fmla="val 25981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7EC87E3-4BC1-4BAC-8173-ECE9DAF6C4B7}"/>
                </a:ext>
              </a:extLst>
            </p:cNvPr>
            <p:cNvSpPr txBox="1"/>
            <p:nvPr/>
          </p:nvSpPr>
          <p:spPr>
            <a:xfrm>
              <a:off x="5561565" y="5351754"/>
              <a:ext cx="666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rgbClr val="102023"/>
                  </a:solidFill>
                </a:rPr>
                <a:t>■ ■ ■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2C5A25C6-2C80-47AD-9DBC-899D7EEF9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365" t="26844" r="9482" b="24778"/>
            <a:stretch/>
          </p:blipFill>
          <p:spPr>
            <a:xfrm>
              <a:off x="7297349" y="5099335"/>
              <a:ext cx="1196728" cy="7696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Conector: angular 38">
              <a:extLst>
                <a:ext uri="{FF2B5EF4-FFF2-40B4-BE49-F238E27FC236}">
                  <a16:creationId xmlns:a16="http://schemas.microsoft.com/office/drawing/2014/main" id="{80025E1E-FDDC-4CAC-95C4-E6DE5A8EE725}"/>
                </a:ext>
              </a:extLst>
            </p:cNvPr>
            <p:cNvCxnSpPr/>
            <p:nvPr/>
          </p:nvCxnSpPr>
          <p:spPr>
            <a:xfrm rot="16200000" flipV="1">
              <a:off x="6510642" y="3798356"/>
              <a:ext cx="1300980" cy="130097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: angular 39">
              <a:extLst>
                <a:ext uri="{FF2B5EF4-FFF2-40B4-BE49-F238E27FC236}">
                  <a16:creationId xmlns:a16="http://schemas.microsoft.com/office/drawing/2014/main" id="{2FA2B2A8-E0C5-471A-9AC8-4DD0352766B1}"/>
                </a:ext>
              </a:extLst>
            </p:cNvPr>
            <p:cNvCxnSpPr/>
            <p:nvPr/>
          </p:nvCxnSpPr>
          <p:spPr>
            <a:xfrm rot="16200000" flipV="1">
              <a:off x="6463017" y="3798356"/>
              <a:ext cx="1300980" cy="1300977"/>
            </a:xfrm>
            <a:prstGeom prst="bentConnector3">
              <a:avLst>
                <a:gd name="adj1" fmla="val 4560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8BDF5B8-0208-4E3A-B81E-8735F0E688EE}"/>
                </a:ext>
              </a:extLst>
            </p:cNvPr>
            <p:cNvSpPr txBox="1"/>
            <p:nvPr/>
          </p:nvSpPr>
          <p:spPr>
            <a:xfrm>
              <a:off x="5054536" y="5893383"/>
              <a:ext cx="3784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Válvulas de sección	   Sistema de bombeo</a:t>
              </a:r>
            </a:p>
          </p:txBody>
        </p:sp>
        <p:cxnSp>
          <p:nvCxnSpPr>
            <p:cNvPr id="43" name="Conector: angular 42">
              <a:extLst>
                <a:ext uri="{FF2B5EF4-FFF2-40B4-BE49-F238E27FC236}">
                  <a16:creationId xmlns:a16="http://schemas.microsoft.com/office/drawing/2014/main" id="{8ED508F0-0302-44C3-A0D9-C802D1165B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34075" y="3791212"/>
              <a:ext cx="861776" cy="261937"/>
            </a:xfrm>
            <a:prstGeom prst="bentConnector3">
              <a:avLst>
                <a:gd name="adj1" fmla="val 10084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: angular 48">
              <a:extLst>
                <a:ext uri="{FF2B5EF4-FFF2-40B4-BE49-F238E27FC236}">
                  <a16:creationId xmlns:a16="http://schemas.microsoft.com/office/drawing/2014/main" id="{43003CB8-C1A4-42BF-B226-C25953E6DA3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91338" y="3794073"/>
              <a:ext cx="899750" cy="287903"/>
            </a:xfrm>
            <a:prstGeom prst="bentConnector3">
              <a:avLst>
                <a:gd name="adj1" fmla="val 99755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DFA781AC-C515-46B6-9865-E52A3E3C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502592" y="3770444"/>
              <a:ext cx="388555" cy="5796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86F86D9-8D88-48CC-B30A-F40273FB2C96}"/>
              </a:ext>
            </a:extLst>
          </p:cNvPr>
          <p:cNvGrpSpPr/>
          <p:nvPr/>
        </p:nvGrpSpPr>
        <p:grpSpPr>
          <a:xfrm>
            <a:off x="7714459" y="1406010"/>
            <a:ext cx="4242591" cy="3247043"/>
            <a:chOff x="7714459" y="1406010"/>
            <a:chExt cx="4242591" cy="3247043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4902A5E5-0216-4A11-99FC-89BDFB284FFF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2824162"/>
              <a:chOff x="7714459" y="1604963"/>
              <a:chExt cx="1066782" cy="2824162"/>
            </a:xfrm>
          </p:grpSpPr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041ECCCE-BE19-4F39-860D-79813F3E5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89"/>
                <a:ext cx="737378" cy="1160036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C93768F0-FF6F-4629-8914-142B053EB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AE57683F-A918-4886-9BCC-997C1DAED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E8DDA77B-E333-42DD-8B49-1C4BEE5DF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2C878290-5EC7-43D9-B071-29EED815B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6C078A2D-8C7E-4AB1-A763-34C0F8FD3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59BE1A3F-CA75-4E2D-8069-6855DB1E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>
                <a:extLst>
                  <a:ext uri="{FF2B5EF4-FFF2-40B4-BE49-F238E27FC236}">
                    <a16:creationId xmlns:a16="http://schemas.microsoft.com/office/drawing/2014/main" id="{446BB832-B5EB-489F-B6C9-F7DDAD646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>
                <a:extLst>
                  <a:ext uri="{FF2B5EF4-FFF2-40B4-BE49-F238E27FC236}">
                    <a16:creationId xmlns:a16="http://schemas.microsoft.com/office/drawing/2014/main" id="{1AEA42E7-86C4-467F-90A8-06927E72A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837CB97C-AE60-4316-9EA6-586A750DAD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57A3EEE0-6A3A-4755-BF6F-4C8951045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0B8F6C48-94EC-4ED6-9FB1-DF76B67B53E3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2470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Monitorea y controla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  <a:cs typeface="Arial"/>
                </a:rPr>
                <a:t>7</a:t>
              </a: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 secciones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  <a:cs typeface="Arial"/>
                </a:rPr>
                <a:t>1</a:t>
              </a: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 sistema de bombeo.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Integra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  <a:cs typeface="Arial"/>
                </a:rPr>
                <a:t>10</a:t>
              </a: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 de nuestros sensores de suelo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  <a:cs typeface="Arial"/>
                </a:rPr>
                <a:t>SH</a:t>
              </a: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  <a:cs typeface="Arial"/>
                </a:rPr>
                <a:t>SHT</a:t>
              </a: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 tú mismo y dispón de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Reduce tus costos operativos.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03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Automatización movimiento continuo 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4" t="-234" r="45528" b="234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38B80B3E-E093-402D-8A11-41BC863694E5}"/>
              </a:ext>
            </a:extLst>
          </p:cNvPr>
          <p:cNvGrpSpPr/>
          <p:nvPr/>
        </p:nvGrpSpPr>
        <p:grpSpPr>
          <a:xfrm>
            <a:off x="7714459" y="1406010"/>
            <a:ext cx="4242591" cy="3554819"/>
            <a:chOff x="7714459" y="1406010"/>
            <a:chExt cx="4242591" cy="3554819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4D940CA-3ADA-4747-9004-1F9597056CB2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3138487"/>
              <a:chOff x="7714459" y="1604963"/>
              <a:chExt cx="1066782" cy="3138487"/>
            </a:xfrm>
          </p:grpSpPr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17EBD242-DC78-45AF-896B-15A79A8AA2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90"/>
                <a:ext cx="737378" cy="14743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E3A5A29-2E4F-4A17-B20D-62B065B7B3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AD7085E-485C-4A81-B6F0-6D961D0BC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1A98D97C-D3A2-4025-82FD-7F3D4FC01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F1C1A9BC-718A-464F-88C6-364EBFF992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4B4F5F08-A456-4A46-8075-3A836F94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63A6EE6-11EA-4DFE-A6AA-C47AD266F4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924B6712-C639-43BC-A4A5-6845B1244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5818AD3B-A1DB-4758-A4A5-FB3E0E3E9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8085D196-2AFF-4687-9925-9CCE0DEF8B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8FE30D59-BC4A-472A-91C4-CB5F46DFD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B3BD4BC-A459-40DE-A19E-6713D67C50A6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554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Monitorea y controla la seguridad de su sistema.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Evita roturas, torceduras o fallas en los motores.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Compatibilidad con la mayoría de las marcas del mercado y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Reduce tus costos operativos.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010A0749-FF18-4588-B44E-4D7B075E69AC}"/>
              </a:ext>
            </a:extLst>
          </p:cNvPr>
          <p:cNvGrpSpPr/>
          <p:nvPr/>
        </p:nvGrpSpPr>
        <p:grpSpPr>
          <a:xfrm>
            <a:off x="3430736" y="4301840"/>
            <a:ext cx="4569459" cy="2244121"/>
            <a:chOff x="3430736" y="4301840"/>
            <a:chExt cx="4569459" cy="2244121"/>
          </a:xfrm>
        </p:grpSpPr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A6B708ED-9BE0-48BC-B7D5-3AE1F68D3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5658">
              <a:off x="7029702" y="4510551"/>
              <a:ext cx="970493" cy="18741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62746D8C-973B-470B-8F65-51D53717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0736" y="4960829"/>
              <a:ext cx="2417195" cy="1585132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901CA2A7-9193-40F8-B554-B271465C740F}"/>
                </a:ext>
              </a:extLst>
            </p:cNvPr>
            <p:cNvSpPr txBox="1"/>
            <p:nvPr/>
          </p:nvSpPr>
          <p:spPr>
            <a:xfrm>
              <a:off x="5027521" y="473324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94F01560-671A-4B10-9BB9-7DDEEE6FFDDB}"/>
                </a:ext>
              </a:extLst>
            </p:cNvPr>
            <p:cNvSpPr txBox="1"/>
            <p:nvPr/>
          </p:nvSpPr>
          <p:spPr>
            <a:xfrm>
              <a:off x="5212766" y="460890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05BE9DD1-A470-4CC3-91AE-73FC914BEBCC}"/>
                </a:ext>
              </a:extLst>
            </p:cNvPr>
            <p:cNvSpPr txBox="1"/>
            <p:nvPr/>
          </p:nvSpPr>
          <p:spPr>
            <a:xfrm>
              <a:off x="5398011" y="450267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AC3024A9-BD38-4CB0-A3B4-5932D234464E}"/>
                </a:ext>
              </a:extLst>
            </p:cNvPr>
            <p:cNvSpPr txBox="1"/>
            <p:nvPr/>
          </p:nvSpPr>
          <p:spPr>
            <a:xfrm>
              <a:off x="5583256" y="441262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CCB641A1-60CE-4A6E-A752-66D93B16C104}"/>
                </a:ext>
              </a:extLst>
            </p:cNvPr>
            <p:cNvSpPr txBox="1"/>
            <p:nvPr/>
          </p:nvSpPr>
          <p:spPr>
            <a:xfrm>
              <a:off x="5768501" y="435609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A66129E4-3DC1-4C5D-9040-8861E1EBA37E}"/>
                </a:ext>
              </a:extLst>
            </p:cNvPr>
            <p:cNvSpPr txBox="1"/>
            <p:nvPr/>
          </p:nvSpPr>
          <p:spPr>
            <a:xfrm>
              <a:off x="5953746" y="4317419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B4D4B638-C365-48A2-B201-30FB3E12E706}"/>
                </a:ext>
              </a:extLst>
            </p:cNvPr>
            <p:cNvSpPr txBox="1"/>
            <p:nvPr/>
          </p:nvSpPr>
          <p:spPr>
            <a:xfrm>
              <a:off x="6138991" y="430184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41B561A6-FEDA-4EBB-AB46-8BA7150BD0D6}"/>
                </a:ext>
              </a:extLst>
            </p:cNvPr>
            <p:cNvSpPr txBox="1"/>
            <p:nvPr/>
          </p:nvSpPr>
          <p:spPr>
            <a:xfrm>
              <a:off x="6324236" y="430819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916161B-C648-485B-83D6-19BA8CCB503E}"/>
                </a:ext>
              </a:extLst>
            </p:cNvPr>
            <p:cNvSpPr txBox="1"/>
            <p:nvPr/>
          </p:nvSpPr>
          <p:spPr>
            <a:xfrm>
              <a:off x="6509481" y="433011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535F4A29-26F4-4941-ADA1-2D83D28C6B3A}"/>
                </a:ext>
              </a:extLst>
            </p:cNvPr>
            <p:cNvSpPr txBox="1"/>
            <p:nvPr/>
          </p:nvSpPr>
          <p:spPr>
            <a:xfrm>
              <a:off x="6694726" y="437517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69D6ED1-623C-4441-8131-170682D17CBB}"/>
                </a:ext>
              </a:extLst>
            </p:cNvPr>
            <p:cNvSpPr txBox="1"/>
            <p:nvPr/>
          </p:nvSpPr>
          <p:spPr>
            <a:xfrm>
              <a:off x="6879974" y="443555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</p:grpSp>
      <p:pic>
        <p:nvPicPr>
          <p:cNvPr id="76" name="Imagen 75">
            <a:extLst>
              <a:ext uri="{FF2B5EF4-FFF2-40B4-BE49-F238E27FC236}">
                <a16:creationId xmlns:a16="http://schemas.microsoft.com/office/drawing/2014/main" id="{65C2F336-FF5E-4194-B856-918D73C39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6557" y="1562162"/>
            <a:ext cx="3962743" cy="2639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9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14329</TotalTime>
  <Words>2262</Words>
  <Application>Microsoft Office PowerPoint</Application>
  <PresentationFormat>Panorámica</PresentationFormat>
  <Paragraphs>272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Agency FB</vt:lpstr>
      <vt:lpstr>Arial</vt:lpstr>
      <vt:lpstr>Calibri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307</cp:revision>
  <dcterms:created xsi:type="dcterms:W3CDTF">2019-10-25T01:32:00Z</dcterms:created>
  <dcterms:modified xsi:type="dcterms:W3CDTF">2025-01-14T08:29:05Z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